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357" r:id="rId3"/>
    <p:sldId id="347" r:id="rId4"/>
    <p:sldId id="325" r:id="rId5"/>
    <p:sldId id="292" r:id="rId6"/>
    <p:sldId id="311" r:id="rId7"/>
    <p:sldId id="326" r:id="rId8"/>
    <p:sldId id="329" r:id="rId9"/>
    <p:sldId id="294" r:id="rId10"/>
    <p:sldId id="295" r:id="rId11"/>
    <p:sldId id="348" r:id="rId12"/>
    <p:sldId id="296" r:id="rId13"/>
    <p:sldId id="328" r:id="rId14"/>
    <p:sldId id="349" r:id="rId15"/>
    <p:sldId id="354" r:id="rId16"/>
    <p:sldId id="355" r:id="rId17"/>
    <p:sldId id="356" r:id="rId18"/>
    <p:sldId id="298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2" autoAdjust="0"/>
    <p:restoredTop sz="85317" autoAdjust="0"/>
  </p:normalViewPr>
  <p:slideViewPr>
    <p:cSldViewPr>
      <p:cViewPr varScale="1">
        <p:scale>
          <a:sx n="75" d="100"/>
          <a:sy n="75" d="100"/>
        </p:scale>
        <p:origin x="-1651" y="-1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37052-8BA1-434C-A189-9556AA6E3074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BA873C-7A9A-4AB4-B5FE-862D565FC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033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6A7EF1-0D1A-403C-B1FA-C5BA444A3D50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71A0F-B233-4B9A-BA41-558A20141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149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0499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i="0" baseline="0" dirty="0"/>
              <a:t>-every coin can be traced back to a </a:t>
            </a:r>
            <a:r>
              <a:rPr lang="en-US" i="0" baseline="0" dirty="0" err="1"/>
              <a:t>coinbase</a:t>
            </a:r>
            <a:r>
              <a:rPr lang="en-US" i="0" baseline="0" dirty="0"/>
              <a:t> transaction</a:t>
            </a:r>
          </a:p>
          <a:p>
            <a:pPr marL="0" indent="0">
              <a:buFontTx/>
              <a:buNone/>
            </a:pPr>
            <a:endParaRPr lang="en-US" i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i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i="0" baseline="0" dirty="0"/>
              <a:t>-dollar bill with a specific serial number now represents a ticket to a specific game and specific seat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-bill could be distributed in same way as paper tickets, e.g. mailed to fans when they buy a ticket online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-whoever is holding the note can enter the stadium, sit in the seat, and watch the game, no questions asked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-M could include game date, seat number, serial number of bill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-alternatively, stadium could maintain a list of serial numbers and corresponding seat numbers for every game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-2D barcodes could be used to encode the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i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i="0" baseline="0" dirty="0"/>
              <a:t>-stamp a </a:t>
            </a:r>
            <a:r>
              <a:rPr lang="en-US" i="0" baseline="0" dirty="0" err="1"/>
              <a:t>bitcoin</a:t>
            </a:r>
            <a:r>
              <a:rPr lang="en-US" i="0" baseline="0" dirty="0"/>
              <a:t> with a specific </a:t>
            </a:r>
            <a:r>
              <a:rPr lang="en-US" i="0" baseline="0" dirty="0" err="1"/>
              <a:t>colour</a:t>
            </a:r>
            <a:endParaRPr lang="en-US" i="0" baseline="0" dirty="0"/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</a:t>
            </a:r>
            <a:r>
              <a:rPr lang="en-US" i="0" baseline="0" dirty="0" err="1"/>
              <a:t>coloured</a:t>
            </a:r>
            <a:r>
              <a:rPr lang="en-US" i="0" baseline="0" dirty="0"/>
              <a:t> coins issued in ISSUE transactions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-issuer inserts extra metadata in transaction which declares some of the outputs to have a specific </a:t>
            </a:r>
            <a:r>
              <a:rPr lang="en-US" i="0" baseline="0" dirty="0" err="1"/>
              <a:t>colour</a:t>
            </a:r>
            <a:endParaRPr lang="en-US" i="0" baseline="0" dirty="0"/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</a:t>
            </a:r>
            <a:r>
              <a:rPr lang="en-US" i="0" baseline="0" dirty="0" err="1"/>
              <a:t>coloured</a:t>
            </a:r>
            <a:r>
              <a:rPr lang="en-US" i="0" baseline="0" dirty="0"/>
              <a:t> coins can be divided, shuffled, combined, etc. just like in normal transactions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-coins can also have more than one </a:t>
            </a:r>
            <a:r>
              <a:rPr lang="en-US" i="0" baseline="0" dirty="0" err="1"/>
              <a:t>colour</a:t>
            </a:r>
            <a:endParaRPr lang="en-US" i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i="0" baseline="0" dirty="0"/>
              <a:t>-special marker output is a provably </a:t>
            </a:r>
            <a:r>
              <a:rPr lang="en-US" i="0" baseline="0" dirty="0" err="1"/>
              <a:t>unspendable</a:t>
            </a:r>
            <a:r>
              <a:rPr lang="en-US" i="0" baseline="0" dirty="0"/>
              <a:t> output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-contains metadata about how incoming </a:t>
            </a:r>
            <a:r>
              <a:rPr lang="en-US" i="0" baseline="0" dirty="0" err="1"/>
              <a:t>colour</a:t>
            </a:r>
            <a:r>
              <a:rPr lang="en-US" i="0" baseline="0" dirty="0"/>
              <a:t> value is divided among outputs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-decentralization – anyone can issue and transfer </a:t>
            </a:r>
            <a:r>
              <a:rPr lang="en-US" i="0" baseline="0" dirty="0" err="1"/>
              <a:t>coloured</a:t>
            </a:r>
            <a:r>
              <a:rPr lang="en-US" i="0" baseline="0" dirty="0"/>
              <a:t> coins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-main disadvantage – </a:t>
            </a:r>
            <a:r>
              <a:rPr lang="en-US" i="0" baseline="0" dirty="0" err="1"/>
              <a:t>unspendable</a:t>
            </a:r>
            <a:r>
              <a:rPr lang="en-US" i="0" baseline="0" dirty="0"/>
              <a:t> output – UTXO bloat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-second disadvantage – miners do not validate </a:t>
            </a:r>
            <a:r>
              <a:rPr lang="en-US" i="0" baseline="0" dirty="0" err="1"/>
              <a:t>coloured</a:t>
            </a:r>
            <a:r>
              <a:rPr lang="en-US" i="0" baseline="0" dirty="0"/>
              <a:t> coins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i="0" baseline="0" dirty="0"/>
              <a:t>-stocks – company wishing to issue </a:t>
            </a:r>
            <a:r>
              <a:rPr lang="en-US" i="0" baseline="0" dirty="0" err="1"/>
              <a:t>coloured</a:t>
            </a:r>
            <a:r>
              <a:rPr lang="en-US" i="0" baseline="0" dirty="0"/>
              <a:t> coins as stock would publicize its issuing address</a:t>
            </a:r>
          </a:p>
          <a:p>
            <a:pPr marL="0" indent="0">
              <a:buFontTx/>
              <a:buNone/>
            </a:pPr>
            <a:r>
              <a:rPr lang="en-US" i="0" baseline="0" dirty="0"/>
              <a:t>-</a:t>
            </a:r>
            <a:r>
              <a:rPr lang="en-US" i="0" baseline="0" dirty="0" err="1"/>
              <a:t>coloured</a:t>
            </a:r>
            <a:r>
              <a:rPr lang="en-US" i="0" baseline="0" dirty="0"/>
              <a:t> </a:t>
            </a:r>
            <a:r>
              <a:rPr lang="en-US" i="0" baseline="0" dirty="0" err="1"/>
              <a:t>bitcoins</a:t>
            </a:r>
            <a:r>
              <a:rPr lang="en-US" i="0" baseline="0" dirty="0"/>
              <a:t> function as shares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-physical property: cars, houses, etc.</a:t>
            </a:r>
          </a:p>
          <a:p>
            <a:pPr marL="0" indent="0">
              <a:buFontTx/>
              <a:buNone/>
            </a:pPr>
            <a:r>
              <a:rPr lang="en-US" i="0" baseline="0" dirty="0"/>
              <a:t>-sophisticated car tracks specific coin on blockchain and automatically starts and drives for whoever owns that coin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i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i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/>
              <a:t>-2014, final match of World Cup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-Germany would win in extra time</a:t>
            </a:r>
          </a:p>
          <a:p>
            <a:pPr marL="0" indent="0">
              <a:buNone/>
            </a:pPr>
            <a:r>
              <a:rPr lang="en-US" baseline="0" dirty="0"/>
              <a:t>-</a:t>
            </a:r>
            <a:r>
              <a:rPr lang="en-US" baseline="0" dirty="0" err="1"/>
              <a:t>Gotze</a:t>
            </a:r>
            <a:r>
              <a:rPr lang="en-US" baseline="0" dirty="0"/>
              <a:t> would score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-to prove clairvoyance you must also be able to prove that you are stamping one prediction rather than hundreds – how?</a:t>
            </a:r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r>
              <a:rPr lang="en-US" baseline="0" dirty="0"/>
              <a:t>-green addresses!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-goal is to make it dangerous to download the blockchain on your hard-drive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i="0" baseline="0" dirty="0"/>
              <a:t>-in 2014, 0.5 to 1% of all BTC transactions carried Counterparty data</a:t>
            </a:r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</a:t>
            </a:r>
            <a:r>
              <a:rPr lang="en-US" i="0" baseline="0" dirty="0" err="1"/>
              <a:t>Bitcoin</a:t>
            </a:r>
            <a:r>
              <a:rPr lang="en-US" i="0" baseline="0" dirty="0"/>
              <a:t> reliance can be problematic</a:t>
            </a:r>
          </a:p>
          <a:p>
            <a:pPr marL="0" indent="0">
              <a:buFontTx/>
              <a:buNone/>
            </a:pPr>
            <a:r>
              <a:rPr lang="en-US" i="0" baseline="0" dirty="0"/>
              <a:t>-</a:t>
            </a:r>
            <a:r>
              <a:rPr lang="en-US" i="0" baseline="0" dirty="0" err="1"/>
              <a:t>Bitcoin</a:t>
            </a:r>
            <a:r>
              <a:rPr lang="en-US" i="0" baseline="0" dirty="0"/>
              <a:t> might be blocked</a:t>
            </a:r>
          </a:p>
          <a:p>
            <a:pPr marL="0" indent="0">
              <a:buFontTx/>
              <a:buNone/>
            </a:pPr>
            <a:r>
              <a:rPr lang="en-US" i="0" baseline="0" dirty="0"/>
              <a:t>-some fixed constraints – e.g. block delays, block size, etc.</a:t>
            </a:r>
          </a:p>
          <a:p>
            <a:pPr marL="0" indent="0">
              <a:buFontTx/>
              <a:buNone/>
            </a:pPr>
            <a:r>
              <a:rPr lang="en-US" i="0" baseline="0" dirty="0"/>
              <a:t>-pollute </a:t>
            </a:r>
            <a:r>
              <a:rPr lang="en-US" i="0" baseline="0" dirty="0" err="1"/>
              <a:t>Bitcoin</a:t>
            </a:r>
            <a:endParaRPr lang="en-US" i="0" baseline="0" dirty="0"/>
          </a:p>
          <a:p>
            <a:pPr marL="0" indent="0">
              <a:buFontTx/>
              <a:buNone/>
            </a:pPr>
            <a:endParaRPr lang="en-US" i="0" baseline="0" dirty="0"/>
          </a:p>
          <a:p>
            <a:pPr marL="0" indent="0">
              <a:buFontTx/>
              <a:buNone/>
            </a:pPr>
            <a:r>
              <a:rPr lang="en-US" i="0" baseline="0" dirty="0"/>
              <a:t>-inefficient in that overlay currency nodes may need to do extra processing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F71A0F-B233-4B9A-BA41-558A20141D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97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4000"/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OpenAssets/open-assets-protocol/blob/master/specification.mediawiki" TargetMode="External"/><Relationship Id="rId5" Type="http://schemas.openxmlformats.org/officeDocument/2006/relationships/hyperlink" Target="http://coloredcoins.org/explorer/" TargetMode="External"/><Relationship Id="rId4" Type="http://schemas.openxmlformats.org/officeDocument/2006/relationships/hyperlink" Target="https://www.coindesk.com/colored-coins-paint-sophisticated-future-for-bitcoi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gif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14401"/>
            <a:ext cx="7772400" cy="3352799"/>
          </a:xfrm>
        </p:spPr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5300" b="1" dirty="0" err="1"/>
              <a:t>Bitcoin</a:t>
            </a:r>
            <a:r>
              <a:rPr lang="en-US" sz="5300" b="1" dirty="0"/>
              <a:t> as a platform</a:t>
            </a:r>
            <a:br>
              <a:rPr lang="en-US" sz="5300" b="1" dirty="0"/>
            </a:br>
            <a:r>
              <a:rPr lang="en-US" sz="5300" b="1" dirty="0"/>
              <a:t/>
            </a:r>
            <a:br>
              <a:rPr lang="en-US" sz="5300" b="1" dirty="0"/>
            </a:br>
            <a:r>
              <a:rPr lang="en-US" sz="2200" b="1" dirty="0"/>
              <a:t>[various applications]</a:t>
            </a:r>
          </a:p>
        </p:txBody>
      </p:sp>
    </p:spTree>
    <p:extLst>
      <p:ext uri="{BB962C8B-B14F-4D97-AF65-F5344CB8AC3E}">
        <p14:creationId xmlns:p14="http://schemas.microsoft.com/office/powerpoint/2010/main" val="3341183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s://steemitimages.com/0x0/https:/steemitimages.com/DQmREGJvWhPErVPvoB1aXZSRTqSsGvKBcC7JpFegBg31RdA/image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https://steemitimages.com/0x0/https:/steemitimages.com/DQmREGJvWhPErVPvoB1aXZSRTqSsGvKBcC7JpFegBg31RdA/imag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https://steemitimages.com/0x0/https:/steemitimages.com/DQmREGJvWhPErVPvoB1aXZSRTqSsGvKBcC7JpFegBg31RdA/image.pn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8" descr="Image result for blockchain mem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20"/>
          <p:cNvSpPr>
            <a:spLocks noChangeArrowheads="1"/>
          </p:cNvSpPr>
          <p:nvPr/>
        </p:nvSpPr>
        <p:spPr bwMode="auto">
          <a:xfrm>
            <a:off x="0" y="0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Smart property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778875" y="6421438"/>
            <a:ext cx="365125" cy="436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8</a:t>
            </a:r>
          </a:p>
        </p:txBody>
      </p:sp>
      <p:sp>
        <p:nvSpPr>
          <p:cNvPr id="12" name="Text Box 3"/>
          <p:cNvSpPr txBox="1">
            <a:spLocks noChangeArrowheads="1"/>
          </p:cNvSpPr>
          <p:nvPr/>
        </p:nvSpPr>
        <p:spPr bwMode="auto">
          <a:xfrm>
            <a:off x="0" y="746320"/>
            <a:ext cx="9155875" cy="35676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what is a </a:t>
            </a:r>
            <a:r>
              <a:rPr lang="en-US" sz="2600" dirty="0" err="1">
                <a:latin typeface="Century Gothic" pitchFamily="34" charset="0"/>
              </a:rPr>
              <a:t>bitcoin</a:t>
            </a:r>
            <a:r>
              <a:rPr lang="en-US" sz="2600" dirty="0">
                <a:latin typeface="Century Gothic" pitchFamily="34" charset="0"/>
              </a:rPr>
              <a:t>?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unspent transaction outputs</a:t>
            </a:r>
          </a:p>
          <a:p>
            <a:pPr marL="1200150" lvl="1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public key hash + balance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traceability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 err="1">
                <a:latin typeface="Century Gothic" pitchFamily="34" charset="0"/>
              </a:rPr>
              <a:t>coinbase</a:t>
            </a:r>
            <a:r>
              <a:rPr lang="en-US" sz="2600" dirty="0">
                <a:latin typeface="Century Gothic" pitchFamily="34" charset="0"/>
              </a:rPr>
              <a:t> origin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anonymity headache</a:t>
            </a:r>
          </a:p>
        </p:txBody>
      </p:sp>
      <p:pic>
        <p:nvPicPr>
          <p:cNvPr id="13" name="Shape 1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914400"/>
            <a:ext cx="8458200" cy="5715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8711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s://steemitimages.com/0x0/https:/steemitimages.com/DQmREGJvWhPErVPvoB1aXZSRTqSsGvKBcC7JpFegBg31RdA/image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https://steemitimages.com/0x0/https:/steemitimages.com/DQmREGJvWhPErVPvoB1aXZSRTqSsGvKBcC7JpFegBg31RdA/imag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https://steemitimages.com/0x0/https:/steemitimages.com/DQmREGJvWhPErVPvoB1aXZSRTqSsGvKBcC7JpFegBg31RdA/image.pn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8" descr="Image result for blockchain mem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20"/>
          <p:cNvSpPr>
            <a:spLocks noChangeArrowheads="1"/>
          </p:cNvSpPr>
          <p:nvPr/>
        </p:nvSpPr>
        <p:spPr bwMode="auto">
          <a:xfrm>
            <a:off x="0" y="0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Smart property</a:t>
            </a:r>
          </a:p>
        </p:txBody>
      </p:sp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13488" y="762000"/>
            <a:ext cx="9067799" cy="41678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 err="1">
                <a:latin typeface="Century Gothic" pitchFamily="34" charset="0"/>
              </a:rPr>
              <a:t>fungibility</a:t>
            </a:r>
            <a:endParaRPr lang="en-US" sz="2600" dirty="0">
              <a:latin typeface="Century Gothic" pitchFamily="34" charset="0"/>
            </a:endParaRPr>
          </a:p>
          <a:p>
            <a:pPr marL="1200150" lvl="1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interchangeable</a:t>
            </a:r>
          </a:p>
          <a:p>
            <a:pPr marL="1200150" lvl="1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gold, silver, etc.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every </a:t>
            </a:r>
            <a:r>
              <a:rPr lang="en-US" sz="2600" dirty="0" err="1">
                <a:latin typeface="Century Gothic" pitchFamily="34" charset="0"/>
              </a:rPr>
              <a:t>bitcoin</a:t>
            </a:r>
            <a:r>
              <a:rPr lang="en-US" sz="2600" dirty="0">
                <a:latin typeface="Century Gothic" pitchFamily="34" charset="0"/>
              </a:rPr>
              <a:t> has a unique and different history!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tr-TR" sz="2600" dirty="0">
                <a:latin typeface="Century Gothic" pitchFamily="34" charset="0"/>
              </a:rPr>
              <a:t>y</a:t>
            </a:r>
            <a:r>
              <a:rPr lang="en-US" sz="2600" dirty="0">
                <a:latin typeface="Century Gothic" pitchFamily="34" charset="0"/>
              </a:rPr>
              <a:t>our BTC vs. my BTC?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is this property useful?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application: tainted coins</a:t>
            </a: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8778875" y="6421438"/>
            <a:ext cx="365125" cy="436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9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704075" y="1143000"/>
            <a:ext cx="3287525" cy="4038600"/>
            <a:chOff x="6408575" y="1063375"/>
            <a:chExt cx="2525525" cy="3325174"/>
          </a:xfrm>
        </p:grpSpPr>
        <p:pic>
          <p:nvPicPr>
            <p:cNvPr id="13" name="Shape 14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163699" y="3908923"/>
              <a:ext cx="479624" cy="47962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" name="Shape 150"/>
            <p:cNvCxnSpPr/>
            <p:nvPr/>
          </p:nvCxnSpPr>
          <p:spPr>
            <a:xfrm>
              <a:off x="7123661" y="3739799"/>
              <a:ext cx="192600" cy="262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5" name="Shape 151"/>
            <p:cNvCxnSpPr/>
            <p:nvPr/>
          </p:nvCxnSpPr>
          <p:spPr>
            <a:xfrm flipH="1">
              <a:off x="7538050" y="3668575"/>
              <a:ext cx="120300" cy="336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6" name="Shape 152"/>
            <p:cNvCxnSpPr/>
            <p:nvPr/>
          </p:nvCxnSpPr>
          <p:spPr>
            <a:xfrm>
              <a:off x="7938950" y="3668575"/>
              <a:ext cx="208200" cy="288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ot"/>
              <a:round/>
              <a:headEnd type="none" w="med" len="med"/>
              <a:tailEnd type="triangle" w="med" len="med"/>
            </a:ln>
          </p:spPr>
        </p:cxnSp>
        <p:cxnSp>
          <p:nvCxnSpPr>
            <p:cNvPr id="17" name="Shape 153"/>
            <p:cNvCxnSpPr/>
            <p:nvPr/>
          </p:nvCxnSpPr>
          <p:spPr>
            <a:xfrm flipH="1">
              <a:off x="7043400" y="3107575"/>
              <a:ext cx="120300" cy="336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8" name="Shape 154"/>
            <p:cNvCxnSpPr/>
            <p:nvPr/>
          </p:nvCxnSpPr>
          <p:spPr>
            <a:xfrm flipH="1">
              <a:off x="7784400" y="2907450"/>
              <a:ext cx="170400" cy="496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9" name="Shape 155"/>
            <p:cNvCxnSpPr/>
            <p:nvPr/>
          </p:nvCxnSpPr>
          <p:spPr>
            <a:xfrm>
              <a:off x="6768088" y="3028175"/>
              <a:ext cx="145200" cy="416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0" name="Shape 156"/>
            <p:cNvCxnSpPr/>
            <p:nvPr/>
          </p:nvCxnSpPr>
          <p:spPr>
            <a:xfrm>
              <a:off x="6723098" y="2266698"/>
              <a:ext cx="34500" cy="4407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" name="Shape 157"/>
            <p:cNvCxnSpPr>
              <a:endCxn id="36" idx="0"/>
            </p:cNvCxnSpPr>
            <p:nvPr/>
          </p:nvCxnSpPr>
          <p:spPr>
            <a:xfrm flipH="1">
              <a:off x="7271137" y="2162337"/>
              <a:ext cx="210900" cy="525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2" name="Shape 159"/>
            <p:cNvCxnSpPr/>
            <p:nvPr/>
          </p:nvCxnSpPr>
          <p:spPr>
            <a:xfrm flipH="1">
              <a:off x="8084498" y="2266611"/>
              <a:ext cx="120300" cy="400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3" name="Shape 161"/>
            <p:cNvCxnSpPr>
              <a:stCxn id="27" idx="2"/>
            </p:cNvCxnSpPr>
            <p:nvPr/>
          </p:nvCxnSpPr>
          <p:spPr>
            <a:xfrm flipH="1">
              <a:off x="8294500" y="1420374"/>
              <a:ext cx="96850" cy="486901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4" name="Shape 163"/>
            <p:cNvCxnSpPr>
              <a:stCxn id="26" idx="2"/>
            </p:cNvCxnSpPr>
            <p:nvPr/>
          </p:nvCxnSpPr>
          <p:spPr>
            <a:xfrm flipH="1">
              <a:off x="6767975" y="1371600"/>
              <a:ext cx="258312" cy="50297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5" name="Shape 165"/>
            <p:cNvCxnSpPr>
              <a:stCxn id="26" idx="2"/>
            </p:cNvCxnSpPr>
            <p:nvPr/>
          </p:nvCxnSpPr>
          <p:spPr>
            <a:xfrm>
              <a:off x="7026287" y="1371600"/>
              <a:ext cx="495888" cy="56657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6" name="Shape 164"/>
            <p:cNvSpPr/>
            <p:nvPr/>
          </p:nvSpPr>
          <p:spPr>
            <a:xfrm>
              <a:off x="6432574" y="1063375"/>
              <a:ext cx="1187425" cy="308225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Coinbase</a:t>
              </a:r>
              <a:endParaRPr dirty="0"/>
            </a:p>
          </p:txBody>
        </p:sp>
        <p:sp>
          <p:nvSpPr>
            <p:cNvPr id="27" name="Shape 162"/>
            <p:cNvSpPr/>
            <p:nvPr/>
          </p:nvSpPr>
          <p:spPr>
            <a:xfrm>
              <a:off x="7848600" y="1066799"/>
              <a:ext cx="1085500" cy="353575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Coinbase</a:t>
              </a:r>
              <a:endParaRPr/>
            </a:p>
          </p:txBody>
        </p:sp>
        <p:cxnSp>
          <p:nvCxnSpPr>
            <p:cNvPr id="28" name="Shape 166"/>
            <p:cNvCxnSpPr/>
            <p:nvPr/>
          </p:nvCxnSpPr>
          <p:spPr>
            <a:xfrm>
              <a:off x="8433150" y="2266700"/>
              <a:ext cx="208200" cy="288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ot"/>
              <a:round/>
              <a:headEnd type="none" w="med" len="med"/>
              <a:tailEnd type="triangle" w="med" len="med"/>
            </a:ln>
          </p:spPr>
        </p:cxnSp>
        <p:cxnSp>
          <p:nvCxnSpPr>
            <p:cNvPr id="29" name="Shape 167"/>
            <p:cNvCxnSpPr>
              <a:stCxn id="26" idx="2"/>
            </p:cNvCxnSpPr>
            <p:nvPr/>
          </p:nvCxnSpPr>
          <p:spPr>
            <a:xfrm flipH="1">
              <a:off x="6408575" y="1371600"/>
              <a:ext cx="617712" cy="44627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ot"/>
              <a:round/>
              <a:headEnd type="none" w="med" len="med"/>
              <a:tailEnd type="triangle" w="med" len="med"/>
            </a:ln>
          </p:spPr>
        </p:cxnSp>
        <p:cxnSp>
          <p:nvCxnSpPr>
            <p:cNvPr id="30" name="Shape 168"/>
            <p:cNvCxnSpPr/>
            <p:nvPr/>
          </p:nvCxnSpPr>
          <p:spPr>
            <a:xfrm>
              <a:off x="8433150" y="1420375"/>
              <a:ext cx="322800" cy="477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ot"/>
              <a:round/>
              <a:headEnd type="none" w="med" len="med"/>
              <a:tailEnd type="triangle" w="med" len="med"/>
            </a:ln>
          </p:spPr>
        </p:cxnSp>
        <p:cxnSp>
          <p:nvCxnSpPr>
            <p:cNvPr id="31" name="Shape 169"/>
            <p:cNvCxnSpPr/>
            <p:nvPr/>
          </p:nvCxnSpPr>
          <p:spPr>
            <a:xfrm>
              <a:off x="7293800" y="3092075"/>
              <a:ext cx="84300" cy="280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ot"/>
              <a:round/>
              <a:headEnd type="none" w="med" len="med"/>
              <a:tailEnd type="triangle" w="med" len="med"/>
            </a:ln>
          </p:spPr>
        </p:cxnSp>
        <p:cxnSp>
          <p:nvCxnSpPr>
            <p:cNvPr id="32" name="Shape 170"/>
            <p:cNvCxnSpPr/>
            <p:nvPr/>
          </p:nvCxnSpPr>
          <p:spPr>
            <a:xfrm>
              <a:off x="7586250" y="2130325"/>
              <a:ext cx="104100" cy="504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ot"/>
              <a:round/>
              <a:headEnd type="none" w="med" len="med"/>
              <a:tailEnd type="triangle" w="med" len="med"/>
            </a:ln>
          </p:spPr>
        </p:cxnSp>
        <p:cxnSp>
          <p:nvCxnSpPr>
            <p:cNvPr id="33" name="Shape 171"/>
            <p:cNvCxnSpPr/>
            <p:nvPr/>
          </p:nvCxnSpPr>
          <p:spPr>
            <a:xfrm flipH="1">
              <a:off x="6416550" y="3028175"/>
              <a:ext cx="284700" cy="368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ot"/>
              <a:round/>
              <a:headEnd type="none" w="med" len="med"/>
              <a:tailEnd type="triangle" w="med" len="med"/>
            </a:ln>
          </p:spPr>
        </p:cxnSp>
        <p:pic>
          <p:nvPicPr>
            <p:cNvPr id="34" name="Shape 172" descr="grey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292524" y="1837924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Shape 173" descr="grey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00537" y="1805974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Shape 158" descr="grey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031324" y="2687337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Shape 174" descr="grey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00537" y="2627962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Shape 175" descr="grey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508199" y="3316262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" name="Shape 176" descr="grey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757712" y="3372287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Shape 177" descr="grey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21937" y="2548124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Shape 178" descr="grey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044424" y="1837937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946809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Metadata to currency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610601" y="6421438"/>
            <a:ext cx="533400" cy="436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10</a:t>
            </a:r>
          </a:p>
        </p:txBody>
      </p:sp>
      <p:sp>
        <p:nvSpPr>
          <p:cNvPr id="2" name="AutoShape 2" descr="Related image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Related image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62000"/>
            <a:ext cx="5791200" cy="28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733800"/>
            <a:ext cx="6781800" cy="297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2600" y="1600200"/>
            <a:ext cx="6858000" cy="513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32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Metadata for currency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0" y="838200"/>
            <a:ext cx="9143999" cy="169918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‘authenticated’ metadata on currency?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crypto signature metadata tied to serial # of note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application – baseball tickets!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534400" y="6421438"/>
            <a:ext cx="609601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11</a:t>
            </a:r>
          </a:p>
        </p:txBody>
      </p:sp>
      <p:sp>
        <p:nvSpPr>
          <p:cNvPr id="3" name="AutoShape 5" descr="Image result for gpu overclock meme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14600" y="3048000"/>
            <a:ext cx="9029400" cy="3245800"/>
            <a:chOff x="114600" y="3383600"/>
            <a:chExt cx="8702125" cy="2864800"/>
          </a:xfrm>
        </p:grpSpPr>
        <p:pic>
          <p:nvPicPr>
            <p:cNvPr id="10" name="Shape 19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997425" y="4258300"/>
              <a:ext cx="3819300" cy="16679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Shape 198"/>
            <p:cNvSpPr txBox="1"/>
            <p:nvPr/>
          </p:nvSpPr>
          <p:spPr>
            <a:xfrm>
              <a:off x="1219200" y="6019800"/>
              <a:ext cx="1419655" cy="22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/>
                <a:t>Stadium</a:t>
              </a:r>
              <a:endParaRPr dirty="0"/>
            </a:p>
          </p:txBody>
        </p:sp>
        <p:pic>
          <p:nvPicPr>
            <p:cNvPr id="12" name="Shape 199" descr="barcode_red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224775" y="4879199"/>
              <a:ext cx="467875" cy="467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" name="Shape 201"/>
            <p:cNvSpPr txBox="1"/>
            <p:nvPr/>
          </p:nvSpPr>
          <p:spPr>
            <a:xfrm>
              <a:off x="4094000" y="3539900"/>
              <a:ext cx="3657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202"/>
            <p:cNvSpPr/>
            <p:nvPr/>
          </p:nvSpPr>
          <p:spPr>
            <a:xfrm>
              <a:off x="114600" y="3383600"/>
              <a:ext cx="5260800" cy="1119900"/>
            </a:xfrm>
            <a:prstGeom prst="wedgeEllipseCallout">
              <a:avLst>
                <a:gd name="adj1" fmla="val 917"/>
                <a:gd name="adj2" fmla="val 68064"/>
              </a:avLst>
            </a:pr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“Bill #L11180916G hereby grants the holder admission to the Yankees game on Aug 18, 2014”</a:t>
              </a:r>
              <a:endParaRPr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15" name="Shape 203"/>
            <p:cNvCxnSpPr>
              <a:stCxn id="16" idx="0"/>
              <a:endCxn id="12" idx="1"/>
            </p:cNvCxnSpPr>
            <p:nvPr/>
          </p:nvCxnSpPr>
          <p:spPr>
            <a:xfrm rot="10800000" flipH="1">
              <a:off x="4160625" y="5113200"/>
              <a:ext cx="1064100" cy="1161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6" name="Shape 204"/>
            <p:cNvSpPr txBox="1"/>
            <p:nvPr/>
          </p:nvSpPr>
          <p:spPr>
            <a:xfrm>
              <a:off x="3412125" y="5229300"/>
              <a:ext cx="14970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SIGN</a:t>
              </a:r>
              <a:r>
                <a:rPr lang="en" sz="1800" baseline="-25000">
                  <a:solidFill>
                    <a:srgbClr val="FF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K</a:t>
              </a:r>
              <a:r>
                <a:rPr lang="en" sz="1800">
                  <a:solidFill>
                    <a:srgbClr val="FF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(M, #)</a:t>
              </a:r>
              <a:endParaRPr sz="1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pic>
          <p:nvPicPr>
            <p:cNvPr id="17" name="Shape 20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75800" y="4764174"/>
              <a:ext cx="2448025" cy="122947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154193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Smart property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0" y="838200"/>
            <a:ext cx="9143999" cy="230832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currency can now represent different things!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anti-counterfeiting property inherited by default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note maintains its value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some users may not understand or care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534400" y="6421438"/>
            <a:ext cx="609601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12</a:t>
            </a:r>
          </a:p>
        </p:txBody>
      </p:sp>
      <p:sp>
        <p:nvSpPr>
          <p:cNvPr id="3" name="AutoShape 5" descr="Image result for gpu overclock meme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AutoShape 2" descr="https://cdn0.tnwcdn.com/wp-content/blogs.dir/1/files/2018/02/FPGA.jp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0" y="3199795"/>
            <a:ext cx="9143999" cy="346248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new meaning relies on trust in issuer (i.e. Yankees)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physical stamp may not be necessary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new ecosystem</a:t>
            </a:r>
          </a:p>
          <a:p>
            <a:pPr marL="1200150" lvl="1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issuer’s rules</a:t>
            </a:r>
          </a:p>
          <a:p>
            <a:pPr marL="1200150" lvl="1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database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on </a:t>
            </a:r>
            <a:r>
              <a:rPr lang="en-US" sz="2500" dirty="0" err="1">
                <a:latin typeface="Century Gothic" pitchFamily="34" charset="0"/>
              </a:rPr>
              <a:t>Bitcoin</a:t>
            </a:r>
            <a:r>
              <a:rPr lang="en-US" sz="2500" dirty="0">
                <a:latin typeface="Century Gothic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4082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 err="1">
                <a:latin typeface="Arial Rounded MT Bold" pitchFamily="34" charset="0"/>
              </a:rPr>
              <a:t>Coloured</a:t>
            </a:r>
            <a:r>
              <a:rPr lang="en-US" sz="4000" b="1" cap="all" dirty="0">
                <a:latin typeface="Arial Rounded MT Bold" pitchFamily="34" charset="0"/>
              </a:rPr>
              <a:t> coins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534400" y="6421438"/>
            <a:ext cx="609601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13</a:t>
            </a:r>
          </a:p>
        </p:txBody>
      </p:sp>
      <p:sp>
        <p:nvSpPr>
          <p:cNvPr id="3" name="AutoShape 5" descr="Image result for gpu overclock meme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76200" y="838199"/>
            <a:ext cx="6477000" cy="6014125"/>
            <a:chOff x="1119325" y="202263"/>
            <a:chExt cx="4725700" cy="4941225"/>
          </a:xfrm>
        </p:grpSpPr>
        <p:sp>
          <p:nvSpPr>
            <p:cNvPr id="10" name="Shape 220"/>
            <p:cNvSpPr/>
            <p:nvPr/>
          </p:nvSpPr>
          <p:spPr>
            <a:xfrm>
              <a:off x="2953825" y="4618488"/>
              <a:ext cx="1027200" cy="5250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/>
            </a:p>
          </p:txBody>
        </p:sp>
        <p:sp>
          <p:nvSpPr>
            <p:cNvPr id="11" name="Shape 221"/>
            <p:cNvSpPr/>
            <p:nvPr/>
          </p:nvSpPr>
          <p:spPr>
            <a:xfrm>
              <a:off x="2108113" y="2397775"/>
              <a:ext cx="2538900" cy="5250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/>
            </a:p>
          </p:txBody>
        </p:sp>
        <p:sp>
          <p:nvSpPr>
            <p:cNvPr id="12" name="Shape 222"/>
            <p:cNvSpPr/>
            <p:nvPr/>
          </p:nvSpPr>
          <p:spPr>
            <a:xfrm>
              <a:off x="1119325" y="1328800"/>
              <a:ext cx="1721100" cy="5250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/>
            </a:p>
          </p:txBody>
        </p:sp>
        <p:sp>
          <p:nvSpPr>
            <p:cNvPr id="13" name="Shape 223"/>
            <p:cNvSpPr/>
            <p:nvPr/>
          </p:nvSpPr>
          <p:spPr>
            <a:xfrm>
              <a:off x="3963525" y="1354125"/>
              <a:ext cx="1721100" cy="5250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/>
            </a:p>
          </p:txBody>
        </p:sp>
        <p:cxnSp>
          <p:nvCxnSpPr>
            <p:cNvPr id="14" name="Shape 225"/>
            <p:cNvCxnSpPr>
              <a:endCxn id="20" idx="0"/>
            </p:cNvCxnSpPr>
            <p:nvPr/>
          </p:nvCxnSpPr>
          <p:spPr>
            <a:xfrm flipH="1">
              <a:off x="4943225" y="664125"/>
              <a:ext cx="236100" cy="690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5" name="Shape 227"/>
            <p:cNvCxnSpPr>
              <a:endCxn id="11" idx="0"/>
            </p:cNvCxnSpPr>
            <p:nvPr/>
          </p:nvCxnSpPr>
          <p:spPr>
            <a:xfrm flipH="1">
              <a:off x="3377563" y="1831075"/>
              <a:ext cx="834900" cy="5667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16" name="Shape 228" descr="greycoin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85687" y="1441750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Shape 229" descr="greycoin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842237" y="2472731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" name="Shape 230"/>
            <p:cNvSpPr/>
            <p:nvPr/>
          </p:nvSpPr>
          <p:spPr>
            <a:xfrm>
              <a:off x="4789775" y="202263"/>
              <a:ext cx="1027200" cy="5250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/>
            </a:p>
          </p:txBody>
        </p:sp>
        <p:pic>
          <p:nvPicPr>
            <p:cNvPr id="19" name="Shape 231" descr="greycoin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70262" y="289868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Shape 226"/>
            <p:cNvSpPr/>
            <p:nvPr/>
          </p:nvSpPr>
          <p:spPr>
            <a:xfrm>
              <a:off x="4521125" y="1354125"/>
              <a:ext cx="844200" cy="152400"/>
            </a:xfrm>
            <a:prstGeom prst="roundRect">
              <a:avLst>
                <a:gd name="adj" fmla="val 16667"/>
              </a:avLst>
            </a:prstGeom>
            <a:solidFill>
              <a:srgbClr val="9900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FFFFFF"/>
                  </a:solidFill>
                </a:rPr>
                <a:t>ISSUE 5</a:t>
              </a:r>
              <a:endParaRPr sz="1400">
                <a:solidFill>
                  <a:srgbClr val="FFFFFF"/>
                </a:solidFill>
              </a:endParaRPr>
            </a:p>
          </p:txBody>
        </p:sp>
        <p:pic>
          <p:nvPicPr>
            <p:cNvPr id="21" name="Shape 232" descr="green_coin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14153" y="1441738"/>
              <a:ext cx="479650" cy="479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" name="Shape 233"/>
            <p:cNvSpPr txBox="1"/>
            <p:nvPr/>
          </p:nvSpPr>
          <p:spPr>
            <a:xfrm>
              <a:off x="5365325" y="380275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12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" name="Shape 234"/>
            <p:cNvSpPr txBox="1"/>
            <p:nvPr/>
          </p:nvSpPr>
          <p:spPr>
            <a:xfrm>
              <a:off x="4427750" y="1532163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5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4" name="Shape 235"/>
            <p:cNvSpPr txBox="1"/>
            <p:nvPr/>
          </p:nvSpPr>
          <p:spPr>
            <a:xfrm>
              <a:off x="5221225" y="1532163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7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pic>
          <p:nvPicPr>
            <p:cNvPr id="25" name="Shape 236" descr="greycoin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091987" y="1450118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Shape 237" descr="purple_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091975" y="1450113"/>
              <a:ext cx="479650" cy="479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Shape 238" descr="greycoin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041487" y="1416425"/>
              <a:ext cx="479626" cy="4796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" name="Shape 239"/>
            <p:cNvSpPr/>
            <p:nvPr/>
          </p:nvSpPr>
          <p:spPr>
            <a:xfrm>
              <a:off x="1676925" y="1328800"/>
              <a:ext cx="844200" cy="152400"/>
            </a:xfrm>
            <a:prstGeom prst="roundRect">
              <a:avLst>
                <a:gd name="adj" fmla="val 16667"/>
              </a:avLst>
            </a:prstGeom>
            <a:solidFill>
              <a:srgbClr val="38761D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FFFFFF"/>
                  </a:solidFill>
                </a:rPr>
                <a:t>ISSUE 4</a:t>
              </a:r>
              <a:endParaRPr sz="1400">
                <a:solidFill>
                  <a:srgbClr val="FFFFFF"/>
                </a:solidFill>
              </a:endParaRPr>
            </a:p>
          </p:txBody>
        </p:sp>
        <p:sp>
          <p:nvSpPr>
            <p:cNvPr id="29" name="Shape 240"/>
            <p:cNvSpPr txBox="1"/>
            <p:nvPr/>
          </p:nvSpPr>
          <p:spPr>
            <a:xfrm>
              <a:off x="1583550" y="1506838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4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0" name="Shape 241"/>
            <p:cNvSpPr txBox="1"/>
            <p:nvPr/>
          </p:nvSpPr>
          <p:spPr>
            <a:xfrm>
              <a:off x="2377025" y="1506838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9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1" name="Shape 242"/>
            <p:cNvCxnSpPr>
              <a:endCxn id="11" idx="0"/>
            </p:cNvCxnSpPr>
            <p:nvPr/>
          </p:nvCxnSpPr>
          <p:spPr>
            <a:xfrm>
              <a:off x="2253763" y="1849075"/>
              <a:ext cx="1123800" cy="5487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" name="Shape 243"/>
            <p:cNvCxnSpPr>
              <a:endCxn id="11" idx="0"/>
            </p:cNvCxnSpPr>
            <p:nvPr/>
          </p:nvCxnSpPr>
          <p:spPr>
            <a:xfrm>
              <a:off x="1412263" y="1849075"/>
              <a:ext cx="1965300" cy="5487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3" name="Shape 244" descr="green_coin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250878" y="2472725"/>
              <a:ext cx="479650" cy="479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Shape 245" descr="purple_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080275" y="2472713"/>
              <a:ext cx="479650" cy="479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Shape 246"/>
            <p:cNvSpPr txBox="1"/>
            <p:nvPr/>
          </p:nvSpPr>
          <p:spPr>
            <a:xfrm>
              <a:off x="2575800" y="2563138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4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6" name="Shape 247"/>
            <p:cNvSpPr txBox="1"/>
            <p:nvPr/>
          </p:nvSpPr>
          <p:spPr>
            <a:xfrm>
              <a:off x="3433525" y="2563138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5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37" name="Shape 248"/>
            <p:cNvSpPr txBox="1"/>
            <p:nvPr/>
          </p:nvSpPr>
          <p:spPr>
            <a:xfrm>
              <a:off x="4091950" y="2575800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9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38" name="Shape 249"/>
            <p:cNvCxnSpPr/>
            <p:nvPr/>
          </p:nvCxnSpPr>
          <p:spPr>
            <a:xfrm>
              <a:off x="5173075" y="1797275"/>
              <a:ext cx="576000" cy="5178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  <p:sp>
          <p:nvSpPr>
            <p:cNvPr id="39" name="Shape 250"/>
            <p:cNvSpPr/>
            <p:nvPr/>
          </p:nvSpPr>
          <p:spPr>
            <a:xfrm>
              <a:off x="1676925" y="3619450"/>
              <a:ext cx="1721100" cy="5250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/>
            </a:p>
          </p:txBody>
        </p:sp>
        <p:pic>
          <p:nvPicPr>
            <p:cNvPr id="40" name="Shape 251" descr="green_coin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71753" y="3732388"/>
              <a:ext cx="479650" cy="479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" name="Shape 252"/>
            <p:cNvSpPr txBox="1"/>
            <p:nvPr/>
          </p:nvSpPr>
          <p:spPr>
            <a:xfrm>
              <a:off x="2141150" y="3797488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3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pic>
          <p:nvPicPr>
            <p:cNvPr id="42" name="Shape 253" descr="green_coin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20853" y="3732400"/>
              <a:ext cx="479650" cy="479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" name="Shape 254"/>
            <p:cNvSpPr txBox="1"/>
            <p:nvPr/>
          </p:nvSpPr>
          <p:spPr>
            <a:xfrm>
              <a:off x="2953825" y="3797488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1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4" name="Shape 255"/>
            <p:cNvSpPr/>
            <p:nvPr/>
          </p:nvSpPr>
          <p:spPr>
            <a:xfrm>
              <a:off x="3859325" y="3619425"/>
              <a:ext cx="1721100" cy="5250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200"/>
            </a:p>
          </p:txBody>
        </p:sp>
        <p:pic>
          <p:nvPicPr>
            <p:cNvPr id="45" name="Shape 256" descr="green_coin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954153" y="3732363"/>
              <a:ext cx="479650" cy="479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Shape 257"/>
            <p:cNvSpPr/>
            <p:nvPr/>
          </p:nvSpPr>
          <p:spPr>
            <a:xfrm>
              <a:off x="4416925" y="3619425"/>
              <a:ext cx="844200" cy="152400"/>
            </a:xfrm>
            <a:prstGeom prst="roundRect">
              <a:avLst>
                <a:gd name="adj" fmla="val 16667"/>
              </a:avLst>
            </a:prstGeom>
            <a:solidFill>
              <a:srgbClr val="38761D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FFFFFF"/>
                  </a:solidFill>
                </a:rPr>
                <a:t>ISSUE 9</a:t>
              </a:r>
              <a:endParaRPr sz="1400">
                <a:solidFill>
                  <a:srgbClr val="FFFFFF"/>
                </a:solidFill>
              </a:endParaRPr>
            </a:p>
          </p:txBody>
        </p:sp>
        <p:sp>
          <p:nvSpPr>
            <p:cNvPr id="47" name="Shape 258"/>
            <p:cNvSpPr txBox="1"/>
            <p:nvPr/>
          </p:nvSpPr>
          <p:spPr>
            <a:xfrm>
              <a:off x="4323550" y="3797463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9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48" name="Shape 259"/>
            <p:cNvSpPr txBox="1"/>
            <p:nvPr/>
          </p:nvSpPr>
          <p:spPr>
            <a:xfrm>
              <a:off x="5117025" y="3797463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5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49" name="Shape 260"/>
            <p:cNvCxnSpPr>
              <a:stCxn id="35" idx="1"/>
            </p:cNvCxnSpPr>
            <p:nvPr/>
          </p:nvCxnSpPr>
          <p:spPr>
            <a:xfrm flipH="1">
              <a:off x="2513700" y="2712538"/>
              <a:ext cx="62100" cy="870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50" name="Shape 261" descr="green_coin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055503" y="4663838"/>
              <a:ext cx="479650" cy="479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" name="Shape 262"/>
            <p:cNvSpPr txBox="1"/>
            <p:nvPr/>
          </p:nvSpPr>
          <p:spPr>
            <a:xfrm>
              <a:off x="3433525" y="4754263"/>
              <a:ext cx="479700" cy="29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latin typeface="Trebuchet MS"/>
                  <a:ea typeface="Trebuchet MS"/>
                  <a:cs typeface="Trebuchet MS"/>
                  <a:sym typeface="Trebuchet MS"/>
                </a:rPr>
                <a:t>13</a:t>
              </a:r>
              <a:endParaRPr sz="2000"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cxnSp>
          <p:nvCxnSpPr>
            <p:cNvPr id="52" name="Shape 263"/>
            <p:cNvCxnSpPr>
              <a:stCxn id="47" idx="1"/>
            </p:cNvCxnSpPr>
            <p:nvPr/>
          </p:nvCxnSpPr>
          <p:spPr>
            <a:xfrm flipH="1">
              <a:off x="3560050" y="3946863"/>
              <a:ext cx="763500" cy="6717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3" name="Shape 264"/>
            <p:cNvCxnSpPr>
              <a:stCxn id="43" idx="1"/>
            </p:cNvCxnSpPr>
            <p:nvPr/>
          </p:nvCxnSpPr>
          <p:spPr>
            <a:xfrm>
              <a:off x="2953825" y="3946888"/>
              <a:ext cx="581400" cy="657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4" name="Shape 265"/>
            <p:cNvCxnSpPr>
              <a:stCxn id="41" idx="1"/>
            </p:cNvCxnSpPr>
            <p:nvPr/>
          </p:nvCxnSpPr>
          <p:spPr>
            <a:xfrm>
              <a:off x="2141150" y="3946888"/>
              <a:ext cx="1374900" cy="657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5" name="Shape 266"/>
            <p:cNvCxnSpPr>
              <a:stCxn id="36" idx="1"/>
              <a:endCxn id="46" idx="0"/>
            </p:cNvCxnSpPr>
            <p:nvPr/>
          </p:nvCxnSpPr>
          <p:spPr>
            <a:xfrm>
              <a:off x="3433525" y="2712538"/>
              <a:ext cx="1405500" cy="906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6" name="Shape 267"/>
            <p:cNvCxnSpPr>
              <a:endCxn id="46" idx="0"/>
            </p:cNvCxnSpPr>
            <p:nvPr/>
          </p:nvCxnSpPr>
          <p:spPr>
            <a:xfrm>
              <a:off x="4121425" y="2718825"/>
              <a:ext cx="717600" cy="900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57" name="Shape 268" descr="purple_coin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83100" y="3732388"/>
              <a:ext cx="479650" cy="47965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45710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 err="1">
                <a:latin typeface="Arial Rounded MT Bold" pitchFamily="34" charset="0"/>
              </a:rPr>
              <a:t>Coloured</a:t>
            </a:r>
            <a:r>
              <a:rPr lang="en-US" sz="4000" b="1" cap="all" dirty="0">
                <a:latin typeface="Arial Rounded MT Bold" pitchFamily="34" charset="0"/>
              </a:rPr>
              <a:t> coins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0" y="838200"/>
            <a:ext cx="9143999" cy="346248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issue transaction – coin passed through P2SH transaction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issuer declares address with an exchange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special marker output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 err="1">
                <a:latin typeface="Century Gothic" pitchFamily="34" charset="0"/>
              </a:rPr>
              <a:t>Bitcoin</a:t>
            </a:r>
            <a:r>
              <a:rPr lang="en-US" sz="2500" dirty="0">
                <a:latin typeface="Century Gothic" pitchFamily="34" charset="0"/>
              </a:rPr>
              <a:t> compatibility?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decentralization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disadvantages?</a:t>
            </a:r>
          </a:p>
        </p:txBody>
      </p:sp>
      <p:sp>
        <p:nvSpPr>
          <p:cNvPr id="3" name="AutoShape 5" descr="Image result for gpu overclock meme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534400" y="6421438"/>
            <a:ext cx="609601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14</a:t>
            </a:r>
          </a:p>
        </p:txBody>
      </p:sp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0" y="5090850"/>
            <a:ext cx="9079675" cy="180049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transaction types:</a:t>
            </a:r>
          </a:p>
          <a:p>
            <a:pPr marL="1200150" lvl="1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u="sng" dirty="0">
                <a:latin typeface="Century Gothic" pitchFamily="34" charset="0"/>
              </a:rPr>
              <a:t>Issue</a:t>
            </a:r>
            <a:endParaRPr lang="en-US" sz="2600" dirty="0">
              <a:latin typeface="Century Gothic" pitchFamily="34" charset="0"/>
            </a:endParaRPr>
          </a:p>
          <a:p>
            <a:pPr marL="1200150" lvl="1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u="sng" dirty="0">
                <a:latin typeface="Century Gothic" pitchFamily="34" charset="0"/>
              </a:rPr>
              <a:t>Transfer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3" r="2639" b="18889"/>
          <a:stretch/>
        </p:blipFill>
        <p:spPr bwMode="auto">
          <a:xfrm>
            <a:off x="12700" y="914400"/>
            <a:ext cx="91440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710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 err="1">
                <a:latin typeface="Arial Rounded MT Bold" pitchFamily="34" charset="0"/>
              </a:rPr>
              <a:t>Coloured</a:t>
            </a:r>
            <a:r>
              <a:rPr lang="en-US" sz="4000" b="1" cap="all" dirty="0">
                <a:latin typeface="Arial Rounded MT Bold" pitchFamily="34" charset="0"/>
              </a:rPr>
              <a:t> coins - applications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0" y="711200"/>
            <a:ext cx="9143999" cy="230832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stocks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physical property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>
                <a:latin typeface="Century Gothic" pitchFamily="34" charset="0"/>
              </a:rPr>
              <a:t>domain names</a:t>
            </a:r>
          </a:p>
          <a:p>
            <a:pPr marL="457200" lvl="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500" dirty="0" err="1">
                <a:latin typeface="Century Gothic" pitchFamily="34" charset="0"/>
              </a:rPr>
              <a:t>Namecoin</a:t>
            </a:r>
            <a:endParaRPr lang="en-US" sz="2500" dirty="0">
              <a:latin typeface="Century Gothic" pitchFamily="34" charset="0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534400" y="6421438"/>
            <a:ext cx="609601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15</a:t>
            </a:r>
          </a:p>
        </p:txBody>
      </p:sp>
      <p:sp>
        <p:nvSpPr>
          <p:cNvPr id="3" name="AutoShape 5" descr="Image result for gpu overclock meme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0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Homework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534400" y="6421438"/>
            <a:ext cx="609601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16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0" y="727313"/>
            <a:ext cx="9144000" cy="332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marL="342900" indent="-342900" eaLnBrk="1" hangingPunct="1">
              <a:lnSpc>
                <a:spcPct val="150000"/>
              </a:lnSpc>
              <a:spcBef>
                <a:spcPct val="0"/>
              </a:spcBef>
              <a:buSzPct val="100000"/>
              <a:buBlip>
                <a:blip r:embed="rId3"/>
              </a:buBlip>
            </a:pPr>
            <a:r>
              <a:rPr lang="en-US" sz="2400" b="1" dirty="0">
                <a:latin typeface="Century Gothic" pitchFamily="34" charset="0"/>
              </a:rPr>
              <a:t>Chap 9: </a:t>
            </a:r>
            <a:r>
              <a:rPr lang="en-US" sz="2400" b="1" dirty="0" err="1">
                <a:latin typeface="Century Gothic" pitchFamily="34" charset="0"/>
              </a:rPr>
              <a:t>Bitcoin</a:t>
            </a:r>
            <a:r>
              <a:rPr lang="en-US" sz="2400" b="1" dirty="0">
                <a:latin typeface="Century Gothic" pitchFamily="34" charset="0"/>
              </a:rPr>
              <a:t> as a platform</a:t>
            </a:r>
            <a:r>
              <a:rPr lang="en-US" sz="2400" dirty="0">
                <a:latin typeface="Century Gothic" pitchFamily="34" charset="0"/>
              </a:rPr>
              <a:t/>
            </a:r>
            <a:br>
              <a:rPr lang="en-US" sz="2400" dirty="0">
                <a:latin typeface="Century Gothic" pitchFamily="34" charset="0"/>
              </a:rPr>
            </a:br>
            <a:r>
              <a:rPr lang="en-US" sz="2400" dirty="0" err="1">
                <a:latin typeface="Century Gothic" pitchFamily="34" charset="0"/>
              </a:rPr>
              <a:t>Bitcoin</a:t>
            </a:r>
            <a:r>
              <a:rPr lang="en-US" sz="2400" dirty="0">
                <a:latin typeface="Century Gothic" pitchFamily="34" charset="0"/>
              </a:rPr>
              <a:t> and Cryptocurrency Technologies:</a:t>
            </a:r>
            <a:br>
              <a:rPr lang="en-US" sz="2400" dirty="0">
                <a:latin typeface="Century Gothic" pitchFamily="34" charset="0"/>
              </a:rPr>
            </a:br>
            <a:r>
              <a:rPr lang="en-US" sz="2400" dirty="0">
                <a:latin typeface="Century Gothic" pitchFamily="34" charset="0"/>
              </a:rPr>
              <a:t>		A Comprehensive Introduction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0"/>
              </a:spcBef>
              <a:buSzPct val="100000"/>
              <a:buBlip>
                <a:blip r:embed="rId3"/>
              </a:buBlip>
            </a:pPr>
            <a:r>
              <a:rPr lang="en-US" sz="2400" b="1" dirty="0" err="1">
                <a:latin typeface="Century Gothic" pitchFamily="34" charset="0"/>
              </a:rPr>
              <a:t>Coloured</a:t>
            </a:r>
            <a:r>
              <a:rPr lang="en-US" sz="2400" b="1" dirty="0">
                <a:latin typeface="Century Gothic" pitchFamily="34" charset="0"/>
              </a:rPr>
              <a:t> Coins: a bright future </a:t>
            </a:r>
            <a:r>
              <a:rPr lang="en-US" sz="2400" dirty="0">
                <a:latin typeface="Century Gothic" pitchFamily="34" charset="0"/>
              </a:rPr>
              <a:t>(</a:t>
            </a:r>
            <a:r>
              <a:rPr lang="en-US" sz="2400" dirty="0">
                <a:latin typeface="Century Gothic" pitchFamily="34" charset="0"/>
                <a:hlinkClick r:id="rId4"/>
              </a:rPr>
              <a:t>link</a:t>
            </a:r>
            <a:r>
              <a:rPr lang="en-US" sz="2400" dirty="0">
                <a:latin typeface="Century Gothic" pitchFamily="34" charset="0"/>
              </a:rPr>
              <a:t>)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0"/>
              </a:spcBef>
              <a:buSzPct val="100000"/>
              <a:buBlip>
                <a:blip r:embed="rId3"/>
              </a:buBlip>
            </a:pPr>
            <a:r>
              <a:rPr lang="en-US" sz="2400" b="1" dirty="0" err="1">
                <a:latin typeface="Century Gothic" pitchFamily="34" charset="0"/>
              </a:rPr>
              <a:t>Coloured</a:t>
            </a:r>
            <a:r>
              <a:rPr lang="en-US" sz="2400" b="1" dirty="0">
                <a:latin typeface="Century Gothic" pitchFamily="34" charset="0"/>
              </a:rPr>
              <a:t> Coins Explorer </a:t>
            </a:r>
            <a:r>
              <a:rPr lang="en-US" sz="2400" dirty="0">
                <a:latin typeface="Century Gothic" pitchFamily="34" charset="0"/>
              </a:rPr>
              <a:t>(</a:t>
            </a:r>
            <a:r>
              <a:rPr lang="en-US" sz="2400" dirty="0">
                <a:latin typeface="Century Gothic" pitchFamily="34" charset="0"/>
                <a:hlinkClick r:id="rId5"/>
              </a:rPr>
              <a:t>link</a:t>
            </a:r>
            <a:r>
              <a:rPr lang="en-US" sz="2400" dirty="0">
                <a:latin typeface="Century Gothic" pitchFamily="34" charset="0"/>
              </a:rPr>
              <a:t>)</a:t>
            </a:r>
          </a:p>
          <a:p>
            <a:pPr marL="342900" indent="-342900" eaLnBrk="1" hangingPunct="1">
              <a:lnSpc>
                <a:spcPct val="150000"/>
              </a:lnSpc>
              <a:spcBef>
                <a:spcPct val="0"/>
              </a:spcBef>
              <a:buSzPct val="100000"/>
              <a:buBlip>
                <a:blip r:embed="rId3"/>
              </a:buBlip>
            </a:pPr>
            <a:r>
              <a:rPr lang="en-US" sz="2400" b="1" dirty="0" err="1">
                <a:latin typeface="Century Gothic" pitchFamily="34" charset="0"/>
              </a:rPr>
              <a:t>OpenAssets</a:t>
            </a:r>
            <a:r>
              <a:rPr lang="en-US" sz="2400" b="1" dirty="0">
                <a:latin typeface="Century Gothic" pitchFamily="34" charset="0"/>
              </a:rPr>
              <a:t> example </a:t>
            </a:r>
            <a:r>
              <a:rPr lang="en-US" sz="2400" dirty="0">
                <a:latin typeface="Century Gothic" pitchFamily="34" charset="0"/>
              </a:rPr>
              <a:t>(</a:t>
            </a:r>
            <a:r>
              <a:rPr lang="en-US" sz="2400" dirty="0">
                <a:latin typeface="Century Gothic" pitchFamily="34" charset="0"/>
                <a:hlinkClick r:id="rId6"/>
              </a:rPr>
              <a:t>link</a:t>
            </a:r>
            <a:r>
              <a:rPr lang="en-US" sz="2400" dirty="0">
                <a:latin typeface="Century Gothic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44523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On top of </a:t>
            </a:r>
            <a:r>
              <a:rPr lang="en-US" sz="4000" b="1" cap="all" dirty="0" err="1">
                <a:latin typeface="Arial Rounded MT Bold" pitchFamily="34" charset="0"/>
              </a:rPr>
              <a:t>bitcoin</a:t>
            </a:r>
            <a:endParaRPr lang="en-US" sz="4000" b="1" cap="all" dirty="0">
              <a:latin typeface="Arial Rounded MT Bold" pitchFamily="34" charset="0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686800" y="6421438"/>
            <a:ext cx="457201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1</a:t>
            </a:r>
          </a:p>
        </p:txBody>
      </p:sp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" y="761286"/>
            <a:ext cx="9143998" cy="35676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communication overlays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commitments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token-tracking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multiparty lotteries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public randomness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prediction markets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9179" y="2362200"/>
            <a:ext cx="55205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9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Append-only log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686800" y="6421438"/>
            <a:ext cx="457201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1</a:t>
            </a:r>
          </a:p>
        </p:txBody>
      </p:sp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" y="761286"/>
            <a:ext cx="9143998" cy="236731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tamper-evident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write-only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secure ordering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hash pointers</a:t>
            </a:r>
          </a:p>
        </p:txBody>
      </p:sp>
    </p:spTree>
    <p:extLst>
      <p:ext uri="{BB962C8B-B14F-4D97-AF65-F5344CB8AC3E}">
        <p14:creationId xmlns:p14="http://schemas.microsoft.com/office/powerpoint/2010/main" val="2176542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778875" y="6421438"/>
            <a:ext cx="365125" cy="436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2</a:t>
            </a:r>
          </a:p>
        </p:txBody>
      </p:sp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Secure </a:t>
            </a:r>
            <a:r>
              <a:rPr lang="en-US" sz="4000" b="1" cap="all" dirty="0" err="1">
                <a:latin typeface="Arial Rounded MT Bold" pitchFamily="34" charset="0"/>
              </a:rPr>
              <a:t>timestamping</a:t>
            </a:r>
            <a:endParaRPr lang="en-US" sz="4000" b="1" cap="all" dirty="0">
              <a:latin typeface="Arial Rounded MT Bold" pitchFamily="34" charset="0"/>
            </a:endParaRPr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0" y="762000"/>
            <a:ext cx="9144000" cy="236731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prove knowledge of value </a:t>
            </a:r>
            <a:r>
              <a:rPr lang="en-US" sz="2600" i="1" dirty="0">
                <a:latin typeface="Century Gothic" pitchFamily="34" charset="0"/>
              </a:rPr>
              <a:t>x</a:t>
            </a:r>
            <a:r>
              <a:rPr lang="en-US" sz="2600" dirty="0">
                <a:latin typeface="Century Gothic" pitchFamily="34" charset="0"/>
              </a:rPr>
              <a:t> at time </a:t>
            </a:r>
            <a:r>
              <a:rPr lang="en-US" sz="2600" i="1" dirty="0">
                <a:latin typeface="Century Gothic" pitchFamily="34" charset="0"/>
              </a:rPr>
              <a:t>t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without revealing </a:t>
            </a:r>
            <a:r>
              <a:rPr lang="en-US" sz="2600" i="1" dirty="0">
                <a:latin typeface="Century Gothic" pitchFamily="34" charset="0"/>
              </a:rPr>
              <a:t>x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permanence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H(</a:t>
            </a:r>
            <a:r>
              <a:rPr lang="en-US" sz="2600" i="1" dirty="0">
                <a:latin typeface="Century Gothic" pitchFamily="34" charset="0"/>
              </a:rPr>
              <a:t>x</a:t>
            </a:r>
            <a:r>
              <a:rPr lang="en-US" sz="2600" dirty="0">
                <a:latin typeface="Century Gothic" pitchFamily="34" charset="0"/>
              </a:rPr>
              <a:t>) or H(</a:t>
            </a:r>
            <a:r>
              <a:rPr lang="en-US" sz="2600" i="1" dirty="0">
                <a:latin typeface="Century Gothic" pitchFamily="34" charset="0"/>
              </a:rPr>
              <a:t>r||x</a:t>
            </a:r>
            <a:r>
              <a:rPr lang="en-US" sz="2600" dirty="0">
                <a:latin typeface="Century Gothic" pitchFamily="34" charset="0"/>
              </a:rPr>
              <a:t>)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-9145" y="3890521"/>
            <a:ext cx="9079675" cy="296747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proof of knowledge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proof of receipt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copyright / patents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time-sensitive applications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clairvoyance</a:t>
            </a:r>
          </a:p>
        </p:txBody>
      </p:sp>
    </p:spTree>
    <p:extLst>
      <p:ext uri="{BB962C8B-B14F-4D97-AF65-F5344CB8AC3E}">
        <p14:creationId xmlns:p14="http://schemas.microsoft.com/office/powerpoint/2010/main" val="2575283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animBg="1"/>
      <p:bldP spid="9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Proof of clairvoyance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778875" y="6421438"/>
            <a:ext cx="365125" cy="436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3</a:t>
            </a:r>
          </a:p>
        </p:txBody>
      </p:sp>
      <p:pic>
        <p:nvPicPr>
          <p:cNvPr id="5" name="Shape 68"/>
          <p:cNvPicPr preferRelativeResize="0"/>
          <p:nvPr/>
        </p:nvPicPr>
        <p:blipFill rotWithShape="1">
          <a:blip r:embed="rId3">
            <a:alphaModFix/>
          </a:blip>
          <a:srcRect l="26305" t="15319" r="25909" b="2974"/>
          <a:stretch/>
        </p:blipFill>
        <p:spPr>
          <a:xfrm>
            <a:off x="76200" y="762000"/>
            <a:ext cx="4953000" cy="594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" y="762000"/>
            <a:ext cx="4953000" cy="59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4876800" y="685800"/>
            <a:ext cx="4275561" cy="356764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5"/>
              </a:buBlip>
            </a:pPr>
            <a:r>
              <a:rPr lang="en-US" sz="2600" dirty="0">
                <a:latin typeface="Century Gothic" pitchFamily="34" charset="0"/>
              </a:rPr>
              <a:t>commit to multiple outcomes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5"/>
              </a:buBlip>
            </a:pPr>
            <a:r>
              <a:rPr lang="en-US" sz="2600" dirty="0">
                <a:latin typeface="Century Gothic" pitchFamily="34" charset="0"/>
              </a:rPr>
              <a:t>reveal only winning outcomes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5"/>
              </a:buBlip>
            </a:pPr>
            <a:r>
              <a:rPr lang="en-US" sz="2600" dirty="0">
                <a:latin typeface="Century Gothic" pitchFamily="34" charset="0"/>
              </a:rPr>
              <a:t>proof of </a:t>
            </a:r>
            <a:r>
              <a:rPr lang="en-US" sz="2600" dirty="0" err="1">
                <a:latin typeface="Century Gothic" pitchFamily="34" charset="0"/>
              </a:rPr>
              <a:t>timestamping</a:t>
            </a:r>
            <a:r>
              <a:rPr lang="en-US" sz="2600" dirty="0">
                <a:latin typeface="Century Gothic" pitchFamily="34" charset="0"/>
              </a:rPr>
              <a:t>?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5"/>
              </a:buBlip>
            </a:pPr>
            <a:r>
              <a:rPr lang="en-US" sz="2600" dirty="0">
                <a:latin typeface="Century Gothic" pitchFamily="34" charset="0"/>
              </a:rPr>
              <a:t>endless chain</a:t>
            </a:r>
          </a:p>
        </p:txBody>
      </p:sp>
    </p:spTree>
    <p:extLst>
      <p:ext uri="{BB962C8B-B14F-4D97-AF65-F5344CB8AC3E}">
        <p14:creationId xmlns:p14="http://schemas.microsoft.com/office/powerpoint/2010/main" val="300242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Offline </a:t>
            </a:r>
            <a:r>
              <a:rPr lang="en-US" sz="4000" b="1" cap="all" dirty="0" err="1">
                <a:latin typeface="Arial Rounded MT Bold" pitchFamily="34" charset="0"/>
              </a:rPr>
              <a:t>timestamping</a:t>
            </a:r>
            <a:endParaRPr lang="en-US" sz="4000" b="1" cap="all" dirty="0">
              <a:latin typeface="Arial Rounded MT Bold" pitchFamily="34" charset="0"/>
            </a:endParaRPr>
          </a:p>
        </p:txBody>
      </p:sp>
      <p:sp>
        <p:nvSpPr>
          <p:cNvPr id="33" name="Text Box 6"/>
          <p:cNvSpPr txBox="1">
            <a:spLocks noChangeArrowheads="1"/>
          </p:cNvSpPr>
          <p:nvPr/>
        </p:nvSpPr>
        <p:spPr bwMode="auto">
          <a:xfrm>
            <a:off x="8778875" y="6421438"/>
            <a:ext cx="365125" cy="436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4</a:t>
            </a:r>
          </a:p>
        </p:txBody>
      </p:sp>
      <p:pic>
        <p:nvPicPr>
          <p:cNvPr id="60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838200"/>
            <a:ext cx="8991600" cy="441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2710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abuse</a:t>
            </a: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0" y="738014"/>
            <a:ext cx="8885237" cy="116698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illegal content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‘grief’ the community</a:t>
            </a:r>
          </a:p>
        </p:txBody>
      </p:sp>
      <p:sp>
        <p:nvSpPr>
          <p:cNvPr id="2" name="AutoShape 2" descr="Related image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5" descr="Image result for david chaum ecash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Text Box 6"/>
          <p:cNvSpPr txBox="1">
            <a:spLocks noChangeArrowheads="1"/>
          </p:cNvSpPr>
          <p:nvPr/>
        </p:nvSpPr>
        <p:spPr bwMode="auto">
          <a:xfrm>
            <a:off x="8778875" y="6421438"/>
            <a:ext cx="365125" cy="436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5</a:t>
            </a:r>
          </a:p>
        </p:txBody>
      </p:sp>
      <p:pic>
        <p:nvPicPr>
          <p:cNvPr id="8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0" y="1981200"/>
            <a:ext cx="5867400" cy="28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12347" y="5386214"/>
            <a:ext cx="8542761" cy="52405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no easy prevention</a:t>
            </a:r>
          </a:p>
        </p:txBody>
      </p:sp>
    </p:spTree>
    <p:extLst>
      <p:ext uri="{BB962C8B-B14F-4D97-AF65-F5344CB8AC3E}">
        <p14:creationId xmlns:p14="http://schemas.microsoft.com/office/powerpoint/2010/main" val="3249692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/>
      <p:bldP spid="33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Overlay currencies</a:t>
            </a:r>
          </a:p>
        </p:txBody>
      </p:sp>
      <p:sp>
        <p:nvSpPr>
          <p:cNvPr id="2" name="AutoShape 2" descr="Time vs. Difficulty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Text Box 6"/>
          <p:cNvSpPr txBox="1">
            <a:spLocks noChangeArrowheads="1"/>
          </p:cNvSpPr>
          <p:nvPr/>
        </p:nvSpPr>
        <p:spPr bwMode="auto">
          <a:xfrm>
            <a:off x="8778875" y="6421438"/>
            <a:ext cx="36512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6</a:t>
            </a:r>
          </a:p>
        </p:txBody>
      </p:sp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29167" y="762000"/>
            <a:ext cx="9067799" cy="41678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use </a:t>
            </a:r>
            <a:r>
              <a:rPr lang="en-US" sz="2600" dirty="0" err="1">
                <a:latin typeface="Century Gothic" pitchFamily="34" charset="0"/>
              </a:rPr>
              <a:t>Bitcoin</a:t>
            </a:r>
            <a:r>
              <a:rPr lang="en-US" sz="2600" dirty="0">
                <a:latin typeface="Century Gothic" pitchFamily="34" charset="0"/>
              </a:rPr>
              <a:t> as a tamper-evident log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 err="1">
                <a:latin typeface="Century Gothic" pitchFamily="34" charset="0"/>
              </a:rPr>
              <a:t>unspendable</a:t>
            </a:r>
            <a:r>
              <a:rPr lang="en-US" sz="2600" dirty="0">
                <a:latin typeface="Century Gothic" pitchFamily="34" charset="0"/>
              </a:rPr>
              <a:t> outputs, OP_RETURN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no new mining/consensus infrastructure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miners don’t care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rules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complicated new logic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 err="1">
                <a:latin typeface="Century Gothic" pitchFamily="34" charset="0"/>
              </a:rPr>
              <a:t>Mastercoin</a:t>
            </a:r>
            <a:r>
              <a:rPr lang="en-US" sz="2600" dirty="0">
                <a:latin typeface="Century Gothic" pitchFamily="34" charset="0"/>
              </a:rPr>
              <a:t> / Counterparty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28" t="12444" r="9445" b="6224"/>
          <a:stretch/>
        </p:blipFill>
        <p:spPr bwMode="auto">
          <a:xfrm>
            <a:off x="50800" y="784780"/>
            <a:ext cx="8763000" cy="5636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87642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3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-11876" y="-11875"/>
            <a:ext cx="9155875" cy="719138"/>
          </a:xfrm>
          <a:prstGeom prst="rect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320" tIns="45160" rIns="90320" bIns="45160" anchor="ctr"/>
          <a:lstStyle/>
          <a:p>
            <a:pPr defTabSz="2941638"/>
            <a:r>
              <a:rPr lang="en-US" sz="4000" b="1" cap="all" dirty="0">
                <a:latin typeface="Arial Rounded MT Bold" pitchFamily="34" charset="0"/>
              </a:rPr>
              <a:t>Overlay currencies</a:t>
            </a: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778875" y="6421438"/>
            <a:ext cx="365125" cy="436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200" dirty="0">
                <a:latin typeface="Arial Rounded MT Bold" pitchFamily="34" charset="0"/>
              </a:rPr>
              <a:t>7</a:t>
            </a: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13488" y="762000"/>
            <a:ext cx="9067799" cy="236731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much larger and rich feature-set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no infrastructure/bootstrapping headache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focus on progress!</a:t>
            </a:r>
          </a:p>
          <a:p>
            <a:pPr marL="457200" indent="-457200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faster development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-11877" y="3276600"/>
            <a:ext cx="9079675" cy="176715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 err="1">
                <a:latin typeface="Century Gothic" pitchFamily="34" charset="0"/>
              </a:rPr>
              <a:t>Bitcoin</a:t>
            </a:r>
            <a:r>
              <a:rPr lang="en-US" sz="2600" dirty="0">
                <a:latin typeface="Century Gothic" pitchFamily="34" charset="0"/>
              </a:rPr>
              <a:t> reliance!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wasteful, e.g. UTXO bloat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inefficient</a:t>
            </a:r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0" y="5090850"/>
            <a:ext cx="9079675" cy="176715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algn="l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validation!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double-spends!</a:t>
            </a:r>
          </a:p>
          <a:p>
            <a:pPr marL="457200" indent="-457200" algn="just" eaLnBrk="1" hangingPunct="1">
              <a:lnSpc>
                <a:spcPct val="150000"/>
              </a:lnSpc>
              <a:buSzPct val="75000"/>
              <a:buBlip>
                <a:blip r:embed="rId3"/>
              </a:buBlip>
            </a:pPr>
            <a:r>
              <a:rPr lang="en-US" sz="2600" dirty="0">
                <a:latin typeface="Century Gothic" pitchFamily="34" charset="0"/>
              </a:rPr>
              <a:t>SPV?</a:t>
            </a:r>
          </a:p>
        </p:txBody>
      </p:sp>
    </p:spTree>
    <p:extLst>
      <p:ext uri="{BB962C8B-B14F-4D97-AF65-F5344CB8AC3E}">
        <p14:creationId xmlns:p14="http://schemas.microsoft.com/office/powerpoint/2010/main" val="416663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7" grpId="0"/>
      <p:bldP spid="7" grpId="0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4770</TotalTime>
  <Words>802</Words>
  <Application>Microsoft Office PowerPoint</Application>
  <PresentationFormat>On-screen Show (4:3)</PresentationFormat>
  <Paragraphs>212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  Bitcoin as a platform  [various applications]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EE-382: Advanced Computer Networks</dc:title>
  <dc:creator>seecs</dc:creator>
  <cp:lastModifiedBy>Taha Ali</cp:lastModifiedBy>
  <cp:revision>1861</cp:revision>
  <cp:lastPrinted>2022-05-13T09:33:27Z</cp:lastPrinted>
  <dcterms:created xsi:type="dcterms:W3CDTF">2006-08-16T00:00:00Z</dcterms:created>
  <dcterms:modified xsi:type="dcterms:W3CDTF">2022-05-13T09:36:22Z</dcterms:modified>
</cp:coreProperties>
</file>

<file path=docProps/thumbnail.jpeg>
</file>